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9"/>
  </p:notesMasterIdLst>
  <p:sldIdLst>
    <p:sldId id="286" r:id="rId5"/>
    <p:sldId id="287" r:id="rId6"/>
    <p:sldId id="324" r:id="rId7"/>
    <p:sldId id="375" r:id="rId8"/>
    <p:sldId id="376" r:id="rId9"/>
    <p:sldId id="396" r:id="rId10"/>
    <p:sldId id="325" r:id="rId11"/>
    <p:sldId id="341" r:id="rId12"/>
    <p:sldId id="388" r:id="rId13"/>
    <p:sldId id="389" r:id="rId14"/>
    <p:sldId id="379" r:id="rId15"/>
    <p:sldId id="371" r:id="rId16"/>
    <p:sldId id="310" r:id="rId17"/>
    <p:sldId id="298" r:id="rId18"/>
    <p:sldId id="333" r:id="rId19"/>
    <p:sldId id="334" r:id="rId20"/>
    <p:sldId id="312" r:id="rId21"/>
    <p:sldId id="297" r:id="rId22"/>
    <p:sldId id="385" r:id="rId23"/>
    <p:sldId id="372" r:id="rId24"/>
    <p:sldId id="328" r:id="rId25"/>
    <p:sldId id="339" r:id="rId26"/>
    <p:sldId id="340" r:id="rId27"/>
    <p:sldId id="397" r:id="rId28"/>
    <p:sldId id="346" r:id="rId29"/>
    <p:sldId id="399" r:id="rId30"/>
    <p:sldId id="347" r:id="rId31"/>
    <p:sldId id="363" r:id="rId32"/>
    <p:sldId id="364" r:id="rId33"/>
    <p:sldId id="398" r:id="rId34"/>
    <p:sldId id="361" r:id="rId35"/>
    <p:sldId id="380" r:id="rId36"/>
    <p:sldId id="381" r:id="rId37"/>
    <p:sldId id="393" r:id="rId38"/>
    <p:sldId id="362" r:id="rId39"/>
    <p:sldId id="394" r:id="rId40"/>
    <p:sldId id="365" r:id="rId41"/>
    <p:sldId id="387" r:id="rId42"/>
    <p:sldId id="366" r:id="rId43"/>
    <p:sldId id="367" r:id="rId44"/>
    <p:sldId id="382" r:id="rId45"/>
    <p:sldId id="330" r:id="rId46"/>
    <p:sldId id="368" r:id="rId47"/>
    <p:sldId id="301" r:id="rId48"/>
    <p:sldId id="329" r:id="rId49"/>
    <p:sldId id="302" r:id="rId50"/>
    <p:sldId id="355" r:id="rId51"/>
    <p:sldId id="395" r:id="rId52"/>
    <p:sldId id="369" r:id="rId53"/>
    <p:sldId id="374" r:id="rId54"/>
    <p:sldId id="356" r:id="rId55"/>
    <p:sldId id="384" r:id="rId56"/>
    <p:sldId id="358" r:id="rId57"/>
    <p:sldId id="323" r:id="rId58"/>
  </p:sldIdLst>
  <p:sldSz cx="12192000" cy="6858000"/>
  <p:notesSz cx="6797675" cy="9872663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łosz Rojek" initials="MR" lastIdx="1" clrIdx="0"/>
  <p:cmAuthor id="1" name="Szkup Bogdan" initials="SB" lastIdx="1" clrIdx="1"/>
  <p:cmAuthor id="2" name="Przemysław Wewiór" initials="PW" lastIdx="4" clrIdx="2"/>
  <p:cmAuthor id="3" name="Dańda Aleksander" initials="D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50130-20FB-441F-BDD0-B66829F03424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C79EA-799D-45CA-8DBB-0FFFC2EA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2946401"/>
            <a:ext cx="4298951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7" name="Obraz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9" name="Picture 27" descr="MNiSW-kolo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</p:spTree>
    <p:extLst>
      <p:ext uri="{BB962C8B-B14F-4D97-AF65-F5344CB8AC3E}">
        <p14:creationId xmlns:p14="http://schemas.microsoft.com/office/powerpoint/2010/main" val="1125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 noChangeAspect="1"/>
          </p:cNvGrpSpPr>
          <p:nvPr userDrawn="1"/>
        </p:nvGrpSpPr>
        <p:grpSpPr bwMode="auto">
          <a:xfrm>
            <a:off x="10841567" y="5414435"/>
            <a:ext cx="575733" cy="133351"/>
            <a:chOff x="8132793" y="5607219"/>
            <a:chExt cx="427917" cy="108000"/>
          </a:xfrm>
        </p:grpSpPr>
        <p:sp>
          <p:nvSpPr>
            <p:cNvPr id="9" name="Rectangle 30"/>
            <p:cNvSpPr/>
            <p:nvPr userDrawn="1"/>
          </p:nvSpPr>
          <p:spPr>
            <a:xfrm>
              <a:off x="8132793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1"/>
            <p:cNvSpPr/>
            <p:nvPr userDrawn="1"/>
          </p:nvSpPr>
          <p:spPr>
            <a:xfrm>
              <a:off x="8299555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2"/>
            <p:cNvSpPr/>
            <p:nvPr userDrawn="1"/>
          </p:nvSpPr>
          <p:spPr>
            <a:xfrm>
              <a:off x="8467890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268300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 noChangeAspect="1"/>
          </p:cNvGrpSpPr>
          <p:nvPr userDrawn="1"/>
        </p:nvGrpSpPr>
        <p:grpSpPr bwMode="auto">
          <a:xfrm>
            <a:off x="764118" y="1926169"/>
            <a:ext cx="575733" cy="131233"/>
            <a:chOff x="8132793" y="5607219"/>
            <a:chExt cx="427917" cy="108000"/>
          </a:xfrm>
        </p:grpSpPr>
        <p:sp>
          <p:nvSpPr>
            <p:cNvPr id="6" name="Rectangle 12"/>
            <p:cNvSpPr/>
            <p:nvPr userDrawn="1"/>
          </p:nvSpPr>
          <p:spPr>
            <a:xfrm>
              <a:off x="8132793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8299555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8467889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66276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30136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5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a 1"/>
          <p:cNvGrpSpPr>
            <a:grpSpLocks/>
          </p:cNvGrpSpPr>
          <p:nvPr userDrawn="1"/>
        </p:nvGrpSpPr>
        <p:grpSpPr bwMode="auto">
          <a:xfrm>
            <a:off x="747186" y="1574802"/>
            <a:ext cx="10765367" cy="4296833"/>
            <a:chOff x="559870" y="1573863"/>
            <a:chExt cx="8075053" cy="4298213"/>
          </a:xfrm>
        </p:grpSpPr>
        <p:pic>
          <p:nvPicPr>
            <p:cNvPr id="4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0" y="1573863"/>
              <a:ext cx="377825" cy="67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57098" y="5200076"/>
              <a:ext cx="377825" cy="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4" y="3536951"/>
            <a:ext cx="2008717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2" y="1882315"/>
            <a:ext cx="10837299" cy="114300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2" y="4046631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5" name="Obraz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7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9" name="Obraz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692588" y="2886197"/>
            <a:ext cx="4607995" cy="1152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14819"/>
            <a:ext cx="12192000" cy="68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>
            <a:fillRect/>
          </a:stretch>
        </p:blipFill>
        <p:spPr bwMode="auto">
          <a:xfrm>
            <a:off x="0" y="0"/>
            <a:ext cx="6214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878318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2916773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057136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6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948866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3010837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48005" y="0"/>
            <a:ext cx="10943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632541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44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2" y="1473986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2" y="3491012"/>
            <a:ext cx="10837299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34491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055896" y="1471614"/>
            <a:ext cx="4456656" cy="4406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5" y="1208284"/>
            <a:ext cx="5697892" cy="116205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5" y="2370335"/>
            <a:ext cx="5697892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5" y="3491012"/>
            <a:ext cx="5697892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0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7" y="1615018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9151" y="5065186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7612868" y="1939446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675935" y="1704646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75934" y="2388564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31523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555751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6751" y="5005918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21199" y="1683718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621198" y="2367636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1110515" y="1881381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346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F456F-921F-4DC2-8E4E-FBA47C52469A}" type="datetimeFigureOut">
              <a:rPr lang="pl-PL"/>
              <a:pPr>
                <a:defRPr/>
              </a:pPr>
              <a:t>06.05.2021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CD008-B54A-4EA8-B0EB-4F44867C0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3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32.png"/><Relationship Id="rId4" Type="http://schemas.openxmlformats.org/officeDocument/2006/relationships/image" Target="../media/image58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690035"/>
            <a:ext cx="6345859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40" y="6180668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1920877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1512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84" y="4394579"/>
            <a:ext cx="3378836" cy="15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Prostokąt 13"/>
          <p:cNvSpPr>
            <a:spLocks noChangeArrowheads="1"/>
          </p:cNvSpPr>
          <p:nvPr/>
        </p:nvSpPr>
        <p:spPr bwMode="auto">
          <a:xfrm>
            <a:off x="2801247" y="2499783"/>
            <a:ext cx="670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l-PL" altLang="pl-PL" sz="4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Ewaluacja jakości działalności naukowej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113110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problem pracowników poniżej 12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2" y="1981200"/>
            <a:ext cx="10480430" cy="4164623"/>
          </a:xfrm>
        </p:spPr>
        <p:txBody>
          <a:bodyPr>
            <a:normAutofit lnSpcReduction="10000"/>
          </a:bodyPr>
          <a:lstStyle/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Deklarowanie 2 dyscyplin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Przypisywanie dorobku publikacyjnego w dyscyplinie dodatkowej </a:t>
            </a: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względem swojej dyscypliny dominującej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Uproszczenie udziału czasu pracy w dyscyplinie przy obliczaniu ilości slotów publikacyjnych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Udział czasu w dyscyplinie liczony w przedziałach: </a:t>
            </a: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0,25N/ 0,5N/ 0,75N/1N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gdy jedna z zadeklarowanych dyscyplin nie podlega ewaluacji – limit publikacji zwiększany o 25%, 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osoba przypisana do dodatkowej dyscypliny, ale jednocześnie deklarująca prowadzenie działalności naukowej w innej nieewaluowanej dyscyplinie – można wykorzystać w ewaluowanej dyscyplinie: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3 </a:t>
            </a:r>
            <a:r>
              <a:rPr lang="pl-PL" sz="1800" dirty="0" err="1"/>
              <a:t>sloty</a:t>
            </a:r>
            <a:r>
              <a:rPr lang="pl-PL" sz="1800" dirty="0"/>
              <a:t> publikacyjne – gdy udział czasu pracy to 50%/ 50% ,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4 </a:t>
            </a:r>
            <a:r>
              <a:rPr lang="pl-PL" sz="1800" dirty="0" err="1"/>
              <a:t>sloty</a:t>
            </a:r>
            <a:r>
              <a:rPr lang="pl-PL" sz="1800" dirty="0"/>
              <a:t> – gdy udział czasu pracy w ewaluowanej dyscyplinie to 75%, a nieewaluowanej 25%.</a:t>
            </a:r>
          </a:p>
        </p:txBody>
      </p:sp>
    </p:spTree>
    <p:extLst>
      <p:ext uri="{BB962C8B-B14F-4D97-AF65-F5344CB8AC3E}">
        <p14:creationId xmlns:p14="http://schemas.microsoft.com/office/powerpoint/2010/main" val="334678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509" y="294035"/>
            <a:ext cx="5851161" cy="55493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 </a:t>
            </a: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65572"/>
              </p:ext>
            </p:extLst>
          </p:nvPr>
        </p:nvGraphicFramePr>
        <p:xfrm>
          <a:off x="2" y="1698171"/>
          <a:ext cx="12191998" cy="51598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37779">
                  <a:extLst>
                    <a:ext uri="{9D8B030D-6E8A-4147-A177-3AD203B41FA5}">
                      <a16:colId xmlns:a16="http://schemas.microsoft.com/office/drawing/2014/main" val="472468965"/>
                    </a:ext>
                  </a:extLst>
                </a:gridCol>
                <a:gridCol w="2074982">
                  <a:extLst>
                    <a:ext uri="{9D8B030D-6E8A-4147-A177-3AD203B41FA5}">
                      <a16:colId xmlns:a16="http://schemas.microsoft.com/office/drawing/2014/main" val="3197762216"/>
                    </a:ext>
                  </a:extLst>
                </a:gridCol>
                <a:gridCol w="2187916">
                  <a:extLst>
                    <a:ext uri="{9D8B030D-6E8A-4147-A177-3AD203B41FA5}">
                      <a16:colId xmlns:a16="http://schemas.microsoft.com/office/drawing/2014/main" val="1521158627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985096461"/>
                    </a:ext>
                  </a:extLst>
                </a:gridCol>
                <a:gridCol w="1903495">
                  <a:extLst>
                    <a:ext uri="{9D8B030D-6E8A-4147-A177-3AD203B41FA5}">
                      <a16:colId xmlns:a16="http://schemas.microsoft.com/office/drawing/2014/main" val="249365250"/>
                    </a:ext>
                  </a:extLst>
                </a:gridCol>
              </a:tblGrid>
              <a:tr h="13654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Nauki humanistyczne, społeczne i teologiczne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Nauki ścisłe i przyrodnicze, nauki medyczne i nauki o zdrowiu: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Nauki inżynieryjne i techniczne, nauki rolnicze: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Dyscypliny artystyczne: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835949"/>
                  </a:ext>
                </a:extLst>
              </a:tr>
              <a:tr h="124394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poziom naukowy lub artystyczny prowadzonej działalności </a:t>
                      </a:r>
                    </a:p>
                    <a:p>
                      <a:pPr algn="ctr"/>
                      <a:r>
                        <a:rPr lang="pl-PL" sz="1600" dirty="0"/>
                        <a:t>(K1)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463618"/>
                  </a:ext>
                </a:extLst>
              </a:tr>
              <a:tr h="1223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efekty finansowe badań naukowych i prac rozwojowych (K2)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93586"/>
                  </a:ext>
                </a:extLst>
              </a:tr>
              <a:tr h="132675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wpływ działalności naukowej na funkcjonowanie </a:t>
                      </a:r>
                    </a:p>
                    <a:p>
                      <a:pPr algn="ctr"/>
                      <a:r>
                        <a:rPr lang="pl-PL" sz="1600" dirty="0"/>
                        <a:t>społeczeństwa i gospodarki </a:t>
                      </a:r>
                    </a:p>
                    <a:p>
                      <a:pPr algn="ctr"/>
                      <a:r>
                        <a:rPr lang="pl-PL" sz="1600" dirty="0"/>
                        <a:t>(K3)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/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5530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5" y="890268"/>
            <a:ext cx="766598" cy="7665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70" y="948265"/>
            <a:ext cx="778079" cy="77807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9" y="812297"/>
            <a:ext cx="687478" cy="6874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71" y="886181"/>
            <a:ext cx="634804" cy="634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03" y="1092791"/>
            <a:ext cx="557412" cy="55741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92" y="886181"/>
            <a:ext cx="741192" cy="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06670" y="1970072"/>
            <a:ext cx="6589626" cy="392430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	Ograniczenia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3N publikacji i monografii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max. 4 publikacje na 1 pracownika prowadzącego działalność naukową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Patenty, prawa ochronne na wzory użytkowe, wyłączne prawa do odmian roślin (ograniczenie do liczby N)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osiągnięcie naukowe autora wykazane </a:t>
            </a:r>
            <a:r>
              <a:rPr lang="pl-PL" altLang="pl-PL" sz="2000" b="1" u="sng" dirty="0">
                <a:latin typeface="Arial" pitchFamily="34" charset="0"/>
                <a:cs typeface="Arial" pitchFamily="34" charset="0"/>
              </a:rPr>
              <a:t>tylko raz i tylko w ramach jednej dyscypliny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4" y="2592210"/>
            <a:ext cx="2601185" cy="2601185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9900140" y="2432369"/>
            <a:ext cx="653479" cy="218585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53" y="3254911"/>
            <a:ext cx="540769" cy="5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504742" y="589655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„Gwiazdy publikacyjne” vs N0</a:t>
            </a: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98" y="349880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10" y="6373649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1926773" y="6495256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solidFill>
                  <a:srgbClr val="828282"/>
                </a:solidFill>
              </a:rPr>
              <a:t>www.facebook.com</a:t>
            </a:r>
            <a:r>
              <a:rPr lang="pl-PL" altLang="pl-PL" sz="11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054" name="Picture 6" descr="Znalezione obrazy dla zapytania pchamy autob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8"/>
          <a:stretch/>
        </p:blipFill>
        <p:spPr bwMode="auto">
          <a:xfrm>
            <a:off x="1504742" y="1204007"/>
            <a:ext cx="9832731" cy="55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7129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Wykaz czasopism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wykaz wydawnictw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23192" y="2256023"/>
            <a:ext cx="10418885" cy="28786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W rozporządzeniach sposób sporządzania: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wydawnictw publikujących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recenzowane monografie naukowe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czasopism naukowych i recenzowanych materiałów z konferencji międzynarodowych, ujętych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w indeksowanych, międzynarodowych bazach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czasopism naukowych o największym zasięgu oraz czasopism naukowych będących przedmiotem projektów finansowanych w ramach programu „Wsparcie dla czasopism naukowych”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0" y="328017"/>
            <a:ext cx="1637861" cy="16378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655663" y="194734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Liczba zakładanych czasopism rocznie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4" y="1568451"/>
            <a:ext cx="8458121" cy="46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„Wsparcie dla czasopism naukowych”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1" y="1987826"/>
            <a:ext cx="10383715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Założenia programu: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500 czasopism nieindeksowanych w bazach </a:t>
            </a:r>
            <a:r>
              <a:rPr lang="pl-PL" altLang="pl-PL" sz="2400" b="1" dirty="0" err="1">
                <a:latin typeface="Arial Unicode MS" pitchFamily="34" charset="-128"/>
                <a:ea typeface="Helvetica Light"/>
              </a:rPr>
              <a:t>Scopus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 i Web of Science (poszczególne indeksy), ale z ambicją kształtowania międzynarodowego dyskursu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 Unicode MS" pitchFamily="34" charset="-128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Maks. 120 tys. PLN wsparcia, do 24 miesięcy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Gwarancje dla czasopism humanistycznych, społecznych i teologicznych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   </a:t>
            </a:r>
            <a:endParaRPr lang="pl-PL" altLang="pl-PL" sz="2400" b="1" dirty="0">
              <a:latin typeface="Arial Unicode MS" pitchFamily="34" charset="-128"/>
              <a:ea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52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3" y="763023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czasopism i wykaz wydawców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3487"/>
              </p:ext>
            </p:extLst>
          </p:nvPr>
        </p:nvGraphicFramePr>
        <p:xfrm>
          <a:off x="2200957" y="1465606"/>
          <a:ext cx="7957457" cy="52332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 publikacji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za autorstwo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 (300)/ 100 (150)/ 50 (75)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2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 z wykazu czasopism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r>
                        <a:rPr lang="pl-PL" sz="1600" b="1" baseline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(100)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20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</a:t>
                      </a:r>
                      <a:r>
                        <a:rPr lang="pl-PL" sz="1600" b="1" baseline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praca pod redakcją/ rozdział – poza wykazem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5/ 5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spoza wykazu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77088"/>
            <a:ext cx="7832034" cy="458046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Rozwiązania dla HST: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Punktacja jak dla monografii z wykazu Poziom I:</a:t>
            </a:r>
          </a:p>
          <a:p>
            <a:pPr marL="788988" indent="-3429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monografii naukowych ocenionych pozytywnie przez KEN – max. 5 monografii w danej dyscyplinie naukowej</a:t>
            </a:r>
          </a:p>
          <a:p>
            <a:pPr marL="446088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446088" indent="-4460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Zwiększona liczba monografii i redakcji naukowych </a:t>
            </a:r>
            <a:r>
              <a:rPr lang="pl-PL" sz="2400" dirty="0"/>
              <a:t>do 20% liczby 3N (w innych dyscyplinach 5% liczby 3N 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432176" y="6273224"/>
            <a:ext cx="723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*na język polski dzieła istotnego dla nauki lub kultury lub na inny język nowożytny dzieła istotnego dla nauki lub kultury, wydanego w języku polskim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5" y="1981200"/>
            <a:ext cx="1500616" cy="15006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47877" y="2536197"/>
            <a:ext cx="1781175" cy="502707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Artykuły recenzyjne</a:t>
            </a:r>
            <a:endParaRPr lang="pl-PL" alt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 rot="16200000">
            <a:off x="6202564" y="2113352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981829" y="2093286"/>
            <a:ext cx="3536801" cy="1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25%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publikację artykułu w czasopiśmie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860553" y="4001855"/>
            <a:ext cx="2009774" cy="223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Edycje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tekstów źródłowych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i przekłady*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9" y="3878904"/>
            <a:ext cx="1206692" cy="1206692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16200000">
            <a:off x="6202564" y="4166664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7050089" y="4021329"/>
            <a:ext cx="3468541" cy="15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25%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autorstwo / współautorstwo monografii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3" y="4640870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8" y="2078933"/>
            <a:ext cx="7871790" cy="3697357"/>
          </a:xfrm>
        </p:spPr>
        <p:txBody>
          <a:bodyPr anchor="ctr">
            <a:normAutofit fontScale="85000" lnSpcReduction="20000"/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Przepisy wprowadzające ustawę –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sporządzania wykazów wydawnictw monografii naukowych oraz czasopism naukowych i recenzowanych materiałów z konferencji międzynarodowych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 ewaluacji działalności naukowej (projekt)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pl-PL" altLang="pl-PL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5" y="556591"/>
            <a:ext cx="6294921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PODSTAWOWE REGULACJE PRAWNE DOTYCZĄCE EWALUACJI</a:t>
            </a:r>
            <a:endParaRPr lang="en-US" dirty="0"/>
          </a:p>
        </p:txBody>
      </p:sp>
      <p:pic>
        <p:nvPicPr>
          <p:cNvPr id="2355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77572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12521" y="3808187"/>
            <a:ext cx="7855404" cy="218576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Rezygnacja z limitu 20% na art. naukowe opublikowane w czasopismach, którym w wykazie czasopism przypisano inną dyscyplinę naukową / inne dyscypliny naukowe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KEN – możliwość kontroli następczej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12521" y="1957616"/>
            <a:ext cx="5578929" cy="11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W ewaluacji uwzględnia się art. naukowe mające związek merytoryczny z badaniami prowadzonymi w podmiocie w ramach dyscypliny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2242708"/>
            <a:ext cx="976743" cy="976743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8768193" y="2738008"/>
            <a:ext cx="661557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280808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44388"/>
            <a:ext cx="7633252" cy="378276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Nowe zasady punktowania publikacji </a:t>
            </a:r>
            <a:r>
              <a:rPr lang="pl-PL" altLang="pl-PL" sz="3200" b="1" dirty="0" err="1">
                <a:latin typeface="Arial" pitchFamily="34" charset="0"/>
                <a:cs typeface="Arial" pitchFamily="34" charset="0"/>
              </a:rPr>
              <a:t>wieloautorskich</a:t>
            </a: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 w czasopismach naukowych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3200" b="1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Punktacja zależna od prestiżu czasopisma i wydawcy monografii oraz udziału pracowników podmiotu w danej dyscyplinie w liczbie autorów ogółem</a:t>
            </a:r>
          </a:p>
        </p:txBody>
      </p:sp>
    </p:spTree>
    <p:extLst>
      <p:ext uri="{BB962C8B-B14F-4D97-AF65-F5344CB8AC3E}">
        <p14:creationId xmlns:p14="http://schemas.microsoft.com/office/powerpoint/2010/main" val="411993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0240" y="204617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546124"/>
                  </p:ext>
                </p:extLst>
              </p:nvPr>
            </p:nvGraphicFramePr>
            <p:xfrm>
              <a:off x="1926772" y="915623"/>
              <a:ext cx="8545285" cy="57365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98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Pkt za 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Pkt 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8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red./ rozdział  – Poziom 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384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1828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70546124"/>
                  </p:ext>
                </p:extLst>
              </p:nvPr>
            </p:nvGraphicFramePr>
            <p:xfrm>
              <a:off x="1926772" y="915623"/>
              <a:ext cx="8545285" cy="5922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2"/>
                        </a:ext>
                      </a:extLst>
                    </a:gridCol>
                  </a:tblGrid>
                  <a:tr h="757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0"/>
                      </a:ext>
                    </a:extLst>
                  </a:tr>
                  <a:tr h="757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1"/>
                      </a:ext>
                    </a:extLst>
                  </a:tr>
                  <a:tr h="442468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2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3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4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162718" b="-79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5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6"/>
                      </a:ext>
                    </a:extLst>
                  </a:tr>
                  <a:tr h="86639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7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345872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8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9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785259" y="338139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4861"/>
              </p:ext>
            </p:extLst>
          </p:nvPr>
        </p:nvGraphicFramePr>
        <p:xfrm>
          <a:off x="1926772" y="1281021"/>
          <a:ext cx="8545285" cy="5201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0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Opis przykładu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z nauk fizycznych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z nauk chemicznych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fizyków: jednego z podmiotu X, drugiego z podmiotu Y 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opublikowany w 2017 r. w czasopiśmie z „listy B” za 15 punktów autorstwa dwóch fizyków i jednego chemika z podmiotu X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czas. za 70 pkt 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57,15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40,41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czas. za 100 pkt 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Artykuł w czasopiśmie za 20 punktów autorstwa 20 fizyków, w tym 1 z podmiotu X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 pkt (10% z 20 pkt)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0446" y="1950623"/>
            <a:ext cx="8833898" cy="3924300"/>
          </a:xfrm>
        </p:spPr>
        <p:txBody>
          <a:bodyPr rtlCol="0">
            <a:noAutofit/>
          </a:bodyPr>
          <a:lstStyle/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>
                <a:solidFill>
                  <a:srgbClr val="FF0000"/>
                </a:solidFill>
              </a:rPr>
              <a:t>100 pkt </a:t>
            </a:r>
            <a:r>
              <a:rPr lang="pl-PL" sz="2200" dirty="0"/>
              <a:t>– patent udzielony za granicą podmiotowi w państwach należących do OECD lub udzielony przez </a:t>
            </a:r>
            <a:r>
              <a:rPr lang="pl-PL" sz="2200" b="1" dirty="0"/>
              <a:t>Europejski Urząd Patentowy</a:t>
            </a:r>
            <a:r>
              <a:rPr lang="pl-PL" sz="2200" dirty="0"/>
              <a:t>, pod warunkiem, że został równocześnie zgłoszony w Polsce</a:t>
            </a:r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pkt </a:t>
            </a:r>
            <a:r>
              <a:rPr lang="pl-PL" altLang="pl-PL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2200" dirty="0"/>
              <a:t>patent udzielony podmiotowi przez </a:t>
            </a:r>
            <a:r>
              <a:rPr lang="pl-PL" sz="2200" b="1" dirty="0"/>
              <a:t>Urząd Patentowy Rzeczypospolitej Polskiej</a:t>
            </a: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44" y="1894990"/>
            <a:ext cx="1009650" cy="10096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33" y="2826666"/>
            <a:ext cx="1257300" cy="9639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35" y="4275282"/>
            <a:ext cx="1428750" cy="9218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94" y="2423672"/>
            <a:ext cx="1582310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23320" y="724559"/>
            <a:ext cx="522196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 i prawa ochronne</a:t>
            </a:r>
            <a:endParaRPr lang="en-US" alt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612742" y="1838462"/>
            <a:ext cx="7599623" cy="4368203"/>
          </a:xfrm>
        </p:spPr>
        <p:txBody>
          <a:bodyPr rtlCol="0">
            <a:noAutofit/>
          </a:bodyPr>
          <a:lstStyle/>
          <a:p>
            <a:pPr marL="26511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>
                <a:solidFill>
                  <a:srgbClr val="FF0000"/>
                </a:solidFill>
              </a:rPr>
              <a:t>50 pkt </a:t>
            </a:r>
            <a:r>
              <a:rPr lang="pl-PL" sz="2200" dirty="0"/>
              <a:t>– patent udzielony przez Urząd Patentowy Rzeczypospolitej Polskiej albo za granicą </a:t>
            </a:r>
            <a:r>
              <a:rPr lang="pl-PL" sz="2200" b="1" dirty="0"/>
              <a:t>innemu podmiotowi niż oceniany</a:t>
            </a:r>
            <a:r>
              <a:rPr lang="pl-PL" sz="2200" dirty="0"/>
              <a:t>, którego twórcą lub współtwórcą jest pracownik ocenianego podmiotu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30 pkt </a:t>
            </a:r>
            <a:r>
              <a:rPr lang="pl-PL" sz="2200" dirty="0"/>
              <a:t>- uzyskanie praw ochronnych na </a:t>
            </a:r>
            <a:r>
              <a:rPr lang="pl-PL" sz="2200" b="1" dirty="0"/>
              <a:t>wzór użytkowy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50 pkt </a:t>
            </a:r>
            <a:r>
              <a:rPr lang="pl-PL" sz="2200" dirty="0"/>
              <a:t>- uzyskanie </a:t>
            </a:r>
            <a:r>
              <a:rPr lang="pl-PL" sz="2200" b="1" dirty="0"/>
              <a:t>wyłącznych praw do odmian roślin </a:t>
            </a:r>
            <a:r>
              <a:rPr lang="pl-PL" sz="2200" dirty="0"/>
              <a:t>przyznanych przez Centralny Ośrodek Badania Odmian Roślin Uprawnych lub </a:t>
            </a:r>
            <a:r>
              <a:rPr lang="pl-PL" sz="2400" dirty="0"/>
              <a:t>Wspólnotowy Urząd Odmian Roślin (CPVO) </a:t>
            </a:r>
            <a:r>
              <a:rPr lang="pl-PL" sz="2200" dirty="0"/>
              <a:t>.</a:t>
            </a: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29" y="1847226"/>
            <a:ext cx="1187382" cy="11873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4978790"/>
            <a:ext cx="1169965" cy="11699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63" y="3716618"/>
            <a:ext cx="782262" cy="7822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354624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2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9762" y="1872344"/>
            <a:ext cx="10515599" cy="4169229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Bez dyscyplin artystycznych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1) projekty badawcze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finansowane: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trybie konkursowym przez instytucje zagraniczne lub organizacje międzynarodowe,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przez NCN,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NPRH,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 udziałem środków z budżetu Unii Europejskiej lub od państw członkowskich Europejskiego Porozumienia o Wolnym Handlu (EFTA)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2) komercjalizacja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/>
              <a:t>wyników badań naukowych lub prac  rozwojowych lub know-how związanego z tymi wynikami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l-PL" sz="2400" b="1" dirty="0">
                <a:solidFill>
                  <a:srgbClr val="FF0000"/>
                </a:solidFill>
              </a:rPr>
              <a:t>inne prace naukowe</a:t>
            </a:r>
            <a:r>
              <a:rPr lang="pl-PL" sz="2400" dirty="0">
                <a:solidFill>
                  <a:srgbClr val="FF0000"/>
                </a:solidFill>
              </a:rPr>
              <a:t>, realizowane na zlecenie podmiotów spoza sektora szkolnictwa wyższego i nauki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6752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projekty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40777" y="2007452"/>
            <a:ext cx="10383716" cy="3498815"/>
          </a:xfrm>
        </p:spPr>
        <p:txBody>
          <a:bodyPr rtlCol="0">
            <a:noAutofit/>
          </a:bodyPr>
          <a:lstStyle/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u="sng" dirty="0">
                <a:latin typeface="Arial" pitchFamily="34" charset="0"/>
                <a:cs typeface="Arial" pitchFamily="34" charset="0"/>
              </a:rPr>
              <a:t>Wyłączenie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 środków finansowych: przyznanych przez Ministra w ramach programów i przedsięwzięć (nie dotyczy NPRH) oraz w ramach podziału środków budżetowych na naukę (środki na działalność statutową, </a:t>
            </a:r>
            <a:r>
              <a:rPr lang="pl-PL" sz="2200" b="1" dirty="0" err="1">
                <a:latin typeface="Arial" pitchFamily="34" charset="0"/>
                <a:cs typeface="Arial" pitchFamily="34" charset="0"/>
              </a:rPr>
              <a:t>SPUBy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, inwestycje)</a:t>
            </a:r>
          </a:p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Projekty badawcze (</a:t>
            </a:r>
            <a:r>
              <a:rPr 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 limitu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):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</a:rPr>
              <a:t>1 pkt za 50 000 zł</a:t>
            </a:r>
            <a:r>
              <a:rPr lang="pl-PL" sz="2400" dirty="0"/>
              <a:t> sumy środków finansowych przyznanych na realizację projektów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</a:rPr>
              <a:t>1 pkt za 25 000 zł </a:t>
            </a:r>
            <a:r>
              <a:rPr lang="pl-PL" sz="2400" dirty="0"/>
              <a:t>sumy środków finansowych przyznanych na realizację projektów jeżeli projekt jest realizowany w konsorcjum a lider jest spoza sektora szkolnictwa wyższego i nauki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1027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6623" y="2062493"/>
            <a:ext cx="7808302" cy="3168999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+ 400% pkt </a:t>
            </a:r>
            <a:r>
              <a:rPr lang="pl-PL" sz="2000" dirty="0"/>
              <a:t>– projekty finansowane przez Europejską Radę do Spraw Badań Naukowych (</a:t>
            </a:r>
            <a:r>
              <a:rPr lang="pl-PL" sz="2000" b="1" i="1" dirty="0" err="1"/>
              <a:t>European</a:t>
            </a:r>
            <a:r>
              <a:rPr lang="pl-PL" sz="2000" b="1" i="1" dirty="0"/>
              <a:t> </a:t>
            </a:r>
            <a:r>
              <a:rPr lang="pl-PL" sz="2000" b="1" i="1" dirty="0" err="1"/>
              <a:t>Research</a:t>
            </a:r>
            <a:r>
              <a:rPr lang="pl-PL" sz="2000" b="1" i="1" dirty="0"/>
              <a:t> </a:t>
            </a:r>
            <a:r>
              <a:rPr lang="pl-PL" sz="2000" b="1" i="1" dirty="0" err="1"/>
              <a:t>Council</a:t>
            </a:r>
            <a:r>
              <a:rPr lang="pl-PL" sz="2000" dirty="0"/>
              <a:t>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+ 200% pkt </a:t>
            </a:r>
            <a:r>
              <a:rPr lang="pl-PL" sz="2000" dirty="0"/>
              <a:t>– projekty finansowane w ramach </a:t>
            </a:r>
            <a:r>
              <a:rPr lang="pl-PL" sz="2000" b="1" dirty="0"/>
              <a:t>programów ramowych w zakresie wspierania badań i innowacji UE </a:t>
            </a:r>
            <a:r>
              <a:rPr lang="pl-PL" sz="2000" dirty="0"/>
              <a:t>(lub w ramach programów, których realizacja powiązana jest z wdrażaniem programów ramowych: EURATOM, Europejski Instytut Innowacji i Technologii, Europejski Fundusz Badawczy Węgla i Stali)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1992086"/>
            <a:ext cx="1352550" cy="13586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955142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7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1455" y="2102052"/>
            <a:ext cx="7995872" cy="371202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</a:rPr>
              <a:t>+ 50% pkt </a:t>
            </a:r>
            <a:r>
              <a:rPr lang="pl-PL" sz="2200" dirty="0"/>
              <a:t>-  </a:t>
            </a:r>
            <a:r>
              <a:rPr lang="pl-PL" sz="2200" b="1" dirty="0"/>
              <a:t>inne projekty finansowane przez instytucje zagraniczne lub organizacje międzynarodowe </a:t>
            </a:r>
            <a:r>
              <a:rPr lang="pl-PL" sz="2200" dirty="0"/>
              <a:t>lub z udziałem środków pochodzących z budżetu UE albo z niepodlegających zwrotowi środków z pomocy udzielanej przez państwa członkowskie EFTA, albo z innych środków pochodzących ze źródeł zagranicznych niepodlegających zwrotowi*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76" y="2821566"/>
            <a:ext cx="1214867" cy="12148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38816" y="6381750"/>
            <a:ext cx="698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Helvetica Light"/>
              </a:rPr>
              <a:t>*Wynikające z art. 366 pkt 9 ustawy</a:t>
            </a:r>
          </a:p>
        </p:txBody>
      </p:sp>
    </p:spTree>
    <p:extLst>
      <p:ext uri="{BB962C8B-B14F-4D97-AF65-F5344CB8AC3E}">
        <p14:creationId xmlns:p14="http://schemas.microsoft.com/office/powerpoint/2010/main" val="142330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2" y="1008064"/>
            <a:ext cx="6085114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Klarowność vs sprawiedliwość ewaluacji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6397627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2030416" y="6369050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>
                <a:solidFill>
                  <a:srgbClr val="828282"/>
                </a:solidFill>
              </a:rPr>
              <a:t>www.facebook.com</a:t>
            </a:r>
            <a:r>
              <a:rPr lang="pl-PL" altLang="pl-PL" sz="1100">
                <a:solidFill>
                  <a:srgbClr val="E81B29"/>
                </a:solidFill>
              </a:rPr>
              <a:t>/MNiSW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57257" y="1946053"/>
            <a:ext cx="3951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„Wszystko powinno być tak proste, jak to tylko możliwe. </a:t>
            </a:r>
          </a:p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nie prostsze.”</a:t>
            </a:r>
          </a:p>
        </p:txBody>
      </p:sp>
      <p:pic>
        <p:nvPicPr>
          <p:cNvPr id="1026" name="Picture 2" descr="Znalezione obrazy dla zapytania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8" y="1684532"/>
            <a:ext cx="3715913" cy="4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89115" y="427720"/>
            <a:ext cx="866933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komercjalizacja i inne prace naukowe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0" y="1691849"/>
            <a:ext cx="1313871" cy="1313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3" y="1270153"/>
            <a:ext cx="843393" cy="8433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0" y="1251098"/>
            <a:ext cx="1862568" cy="18625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053410" y="3291616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Komercjalizacja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614445" y="3227382"/>
            <a:ext cx="361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rial Black" panose="020B0A04020102020204" pitchFamily="34" charset="0"/>
              </a:rPr>
              <a:t>Prace naukowe, zrealizowane na zlecenie podmiotów spoza sektora szkolnictwa wyższego i nauki</a:t>
            </a:r>
          </a:p>
        </p:txBody>
      </p:sp>
      <p:sp>
        <p:nvSpPr>
          <p:cNvPr id="13" name="Strzałka w dół 12"/>
          <p:cNvSpPr/>
          <p:nvPr/>
        </p:nvSpPr>
        <p:spPr>
          <a:xfrm rot="2250316">
            <a:off x="8521682" y="3896693"/>
            <a:ext cx="319920" cy="7352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19176853">
            <a:off x="3288413" y="3793544"/>
            <a:ext cx="373538" cy="8386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01020" y="4599266"/>
            <a:ext cx="848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 pkt za 10 000 zł sumy przychodów</a:t>
            </a:r>
          </a:p>
          <a:p>
            <a:pPr algn="ctr"/>
            <a:endParaRPr lang="pl-P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Limit pkt na poziomie 10N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24516" y="6323849"/>
            <a:ext cx="6743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Dla HST progi w K2 zmniejszone o 50%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3" y="6189808"/>
            <a:ext cx="668192" cy="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707876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konsorcja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723" y="1993446"/>
            <a:ext cx="7313003" cy="4347936"/>
          </a:xfrm>
        </p:spPr>
        <p:txBody>
          <a:bodyPr rtlCol="0">
            <a:noAutofit/>
          </a:bodyPr>
          <a:lstStyle/>
          <a:p>
            <a:pPr marL="174625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000" dirty="0"/>
              <a:t>W przypadku projektów, których wykonawcami jest więcej niż jeden podmiot:</a:t>
            </a:r>
          </a:p>
          <a:p>
            <a:pPr marL="0" indent="0" algn="just">
              <a:buNone/>
            </a:pPr>
            <a:r>
              <a:rPr lang="pl-PL" sz="2000" dirty="0"/>
              <a:t>1)	  dla lidera konsorcjum uwzględnia się wysokość środków finansowych ogółem przyznanych na realizację projektu,</a:t>
            </a:r>
          </a:p>
          <a:p>
            <a:pPr marL="457200" indent="-457200" algn="just">
              <a:buAutoNum type="arabicParenR"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2)  dla współwykonawców projektu uwzględnia się środki finansowe przyznane danemu podmiotowi na realizację badań naukowych objętych danym projektem, </a:t>
            </a:r>
          </a:p>
          <a:p>
            <a:pPr marL="5175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2426709"/>
            <a:ext cx="1195818" cy="11958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4060677"/>
            <a:ext cx="1195818" cy="119581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8827510" y="2283834"/>
            <a:ext cx="1447799" cy="14815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71" y="2643618"/>
            <a:ext cx="910068" cy="91006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425419" y="3999196"/>
            <a:ext cx="746730" cy="5948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45" y="3841601"/>
            <a:ext cx="910068" cy="9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9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438400" y="4067819"/>
            <a:ext cx="7692856" cy="21558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7" y="1202701"/>
            <a:ext cx="1599700" cy="1599700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59364" y="599634"/>
            <a:ext cx="7725013" cy="84243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liczba uwzględnianych opisów wpływu</a:t>
            </a:r>
            <a:endParaRPr lang="en-US" altLang="pl-PL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7925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0" y="1879457"/>
            <a:ext cx="795496" cy="7954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1" y="1800889"/>
            <a:ext cx="952633" cy="9526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1477354"/>
            <a:ext cx="1599700" cy="1599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8" y="1616691"/>
            <a:ext cx="1599700" cy="1599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59365" y="2753521"/>
            <a:ext cx="155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do 100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21077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101-200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4310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201-300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47651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&gt; 300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873320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794067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7077887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9207639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225936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180111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46117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581130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59365" y="4156448"/>
            <a:ext cx="7725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3 opisy wpływu dla HST </a:t>
            </a:r>
            <a:r>
              <a:rPr lang="pl-PL" sz="1600" dirty="0">
                <a:latin typeface="Arial" pitchFamily="34" charset="0"/>
              </a:rPr>
              <a:t>(wybitne monografie, słowniki biograficzne, bibliograficzne, bazy danych)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dla wszystkich dziedzin </a:t>
            </a:r>
            <a:r>
              <a:rPr lang="pl-PL" sz="1600" dirty="0">
                <a:latin typeface="Arial" pitchFamily="34" charset="0"/>
              </a:rPr>
              <a:t>(komercjalizacja pośrednia – spółka </a:t>
            </a:r>
            <a:r>
              <a:rPr lang="pl-PL" sz="1600" dirty="0" err="1">
                <a:latin typeface="Arial" pitchFamily="34" charset="0"/>
              </a:rPr>
              <a:t>spin</a:t>
            </a:r>
            <a:r>
              <a:rPr lang="pl-PL" sz="1600" dirty="0">
                <a:latin typeface="Arial" pitchFamily="34" charset="0"/>
              </a:rPr>
              <a:t>-off)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</a:t>
            </a:r>
            <a:r>
              <a:rPr lang="pl-PL" sz="1600" dirty="0"/>
              <a:t>związane z projektami architektonicznymi, urbanistycznymi lub planami zagospodarowania przestrzennego</a:t>
            </a:r>
            <a:r>
              <a:rPr lang="pl-PL" sz="1600" i="1" dirty="0"/>
              <a:t> (dyscyplina naukowa </a:t>
            </a:r>
            <a:r>
              <a:rPr lang="pl-PL" sz="1600" i="1" dirty="0">
                <a:solidFill>
                  <a:srgbClr val="FF0000"/>
                </a:solidFill>
              </a:rPr>
              <a:t>architektura i urbanistyka oraz geografia społeczno-ekonomiczna i gospodarka przestrzenna</a:t>
            </a:r>
            <a:r>
              <a:rPr lang="pl-PL" sz="1600" i="1" dirty="0"/>
              <a:t>)</a:t>
            </a:r>
            <a:endParaRPr lang="pl-PL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24996" y="446619"/>
            <a:ext cx="5961854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zasięg i znacznie wpływu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5" y="1457930"/>
            <a:ext cx="1246980" cy="12469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23" y="1411948"/>
            <a:ext cx="1407902" cy="1338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3245"/>
            <a:ext cx="1276350" cy="1276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9" y="1378043"/>
            <a:ext cx="1349244" cy="13492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3" y="1554769"/>
            <a:ext cx="995793" cy="99579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01058" y="2853143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Międzynarodowe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691836" y="3160919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Krajowe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405437" y="3460768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Regionalne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989893" y="3768545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Lokalne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431790" y="4050183"/>
            <a:ext cx="204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Brak lub brak udowodnienia</a:t>
            </a:r>
          </a:p>
        </p:txBody>
      </p:sp>
      <p:cxnSp>
        <p:nvCxnSpPr>
          <p:cNvPr id="11" name="Łącznik prostoliniowy 10"/>
          <p:cNvCxnSpPr>
            <a:stCxn id="3" idx="2"/>
            <a:endCxn id="9" idx="0"/>
          </p:cNvCxnSpPr>
          <p:nvPr/>
        </p:nvCxnSpPr>
        <p:spPr>
          <a:xfrm>
            <a:off x="3124996" y="2704911"/>
            <a:ext cx="1" cy="1482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endCxn id="12" idx="0"/>
          </p:cNvCxnSpPr>
          <p:nvPr/>
        </p:nvCxnSpPr>
        <p:spPr>
          <a:xfrm>
            <a:off x="4715774" y="2727287"/>
            <a:ext cx="0" cy="4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endCxn id="13" idx="0"/>
          </p:cNvCxnSpPr>
          <p:nvPr/>
        </p:nvCxnSpPr>
        <p:spPr>
          <a:xfrm>
            <a:off x="6429375" y="2779026"/>
            <a:ext cx="0" cy="681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>
            <a:endCxn id="14" idx="0"/>
          </p:cNvCxnSpPr>
          <p:nvPr/>
        </p:nvCxnSpPr>
        <p:spPr>
          <a:xfrm>
            <a:off x="8013831" y="2750939"/>
            <a:ext cx="0" cy="101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5" idx="0"/>
          </p:cNvCxnSpPr>
          <p:nvPr/>
        </p:nvCxnSpPr>
        <p:spPr>
          <a:xfrm>
            <a:off x="9455728" y="2750938"/>
            <a:ext cx="0" cy="1299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3124994" y="312714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>
            <a:off x="4715774" y="346076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>
            <a:off x="6429373" y="3734180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8013829" y="4050182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stCxn id="15" idx="2"/>
          </p:cNvCxnSpPr>
          <p:nvPr/>
        </p:nvCxnSpPr>
        <p:spPr>
          <a:xfrm>
            <a:off x="9455728" y="4634958"/>
            <a:ext cx="2" cy="84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142334" y="3468696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100 pkt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3691836" y="3768544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70 pkt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419725" y="4076322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40 pkt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6989893" y="4384099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20 pkt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8431788" y="4690387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0 pkt</a:t>
            </a: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8" y="5436427"/>
            <a:ext cx="731441" cy="731441"/>
          </a:xfrm>
          <a:prstGeom prst="rect">
            <a:avLst/>
          </a:prstGeom>
        </p:spPr>
      </p:pic>
      <p:sp>
        <p:nvSpPr>
          <p:cNvPr id="44" name="pole tekstowe 43"/>
          <p:cNvSpPr txBox="1"/>
          <p:nvPr/>
        </p:nvSpPr>
        <p:spPr>
          <a:xfrm>
            <a:off x="2783287" y="5632869"/>
            <a:ext cx="523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Opis wpływu w języku polskim i angielskim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02" y="5352071"/>
            <a:ext cx="815797" cy="8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4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63811" y="1289051"/>
            <a:ext cx="5677640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 – modyfikator interdyscyplinarności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44240" y="2632105"/>
            <a:ext cx="9105340" cy="2510488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3200" b="1" dirty="0">
                <a:solidFill>
                  <a:srgbClr val="FF0000"/>
                </a:solidFill>
              </a:rPr>
              <a:t>+20 pkt – dla opisów wpływu będących wynikiem interdyscyplinarnych badań naukowych o przełomowym znaczeniu dla rozwoju nauki</a:t>
            </a:r>
            <a:endParaRPr lang="pl-PL" alt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5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normalizacja wyników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Ocena w poszczególnych kryteriach: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naukowy lub artystyczny prowadzonej działalności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(K1)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 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działalności naukowej na 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społeczeństwa i gospodarki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średnia arytmetyczna pkt przyznanych przez ekspertów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dokładnością do 2 miejsc po przecinku</a:t>
            </a:r>
          </a:p>
        </p:txBody>
      </p:sp>
    </p:spTree>
    <p:extLst>
      <p:ext uri="{BB962C8B-B14F-4D97-AF65-F5344CB8AC3E}">
        <p14:creationId xmlns:p14="http://schemas.microsoft.com/office/powerpoint/2010/main" val="49572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Oświadczenia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2173357"/>
            <a:ext cx="8017565" cy="3180890"/>
          </a:xfrm>
        </p:spPr>
        <p:txBody>
          <a:bodyPr rtlCol="0">
            <a:noAutofit/>
          </a:bodyPr>
          <a:lstStyle/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o dziedzinach i dyscyplinach w których pracownik prowadzi działalność naukową lub bierze udział w prowadzeniu działalności naukowej </a:t>
            </a:r>
            <a:r>
              <a:rPr lang="pl-PL" sz="2400" dirty="0"/>
              <a:t>(art. 343 ust. 7)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do zaliczenia do liczby pracowników prowadzących działalność naukową w ramach danej dyscypliny </a:t>
            </a:r>
            <a:r>
              <a:rPr lang="pl-PL" sz="2400" dirty="0"/>
              <a:t>(art. 265 ust. 5)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podmiot do wykazania osiągnięć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    w ramach dyscyplin (max. 2 dyscypliny) </a:t>
            </a:r>
            <a:r>
              <a:rPr lang="pl-PL" sz="2400" dirty="0"/>
              <a:t>(art. 265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sz="2400" dirty="0"/>
              <a:t>	ust. 13)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7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1992382"/>
            <a:ext cx="6051651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Suma udziałów punktowych publikacji uwzględnianych w ewaluacji w ramach dyscypliny (3N) </a:t>
            </a:r>
            <a:r>
              <a:rPr lang="pl-PL" sz="2000" b="1" dirty="0">
                <a:solidFill>
                  <a:srgbClr val="FF0000"/>
                </a:solidFill>
              </a:rPr>
              <a:t>zmniejsza się o 3 </a:t>
            </a:r>
            <a:r>
              <a:rPr lang="pl-PL" sz="2000" dirty="0"/>
              <a:t>w przypadku każdego pracownika prowadzącego działalność naukową uwzględnionego w liczbie N, który w okresie objętym ewaluacją był zatrudniony w podmiocie przez co najmniej 24 miesiące i </a:t>
            </a:r>
            <a:r>
              <a:rPr lang="pl-PL" sz="2000" b="1" dirty="0"/>
              <a:t>nie był autorem ani współautorem żadnego z osiągnięć naukowych w danej dyscyplinie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8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3 - wyłączenie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2473307"/>
            <a:ext cx="6051651" cy="266571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Sankcji dotyczącej braku publikacji nie stosuje się w przypadku pracowników, którzy przebywali co najmniej przez 24 miesiące w okresie objętym ewaluacją</a:t>
            </a:r>
            <a:r>
              <a:rPr lang="pl-PL" sz="2000" b="1" dirty="0"/>
              <a:t> </a:t>
            </a:r>
            <a:r>
              <a:rPr lang="pl-PL" sz="2000" dirty="0"/>
              <a:t>na urlopie bezpłatnym, urlopie macierzyńskim, urlopie na warunkach urlopu macierzyńskiego, urlopie ojcowskim, urlopie rodzicielskim lub urlopie wychowawczym.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58" y="2253343"/>
            <a:ext cx="3105642" cy="31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8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323319" y="773189"/>
            <a:ext cx="546145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 MINUS 6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88269" y="1973332"/>
            <a:ext cx="6374707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w dyscyplinie naukowej (3N) </a:t>
            </a:r>
            <a:r>
              <a:rPr lang="pl-PL" sz="2200" b="1" dirty="0">
                <a:solidFill>
                  <a:srgbClr val="FF0000"/>
                </a:solidFill>
              </a:rPr>
              <a:t>zmniejsza się o 6 </a:t>
            </a:r>
            <a:r>
              <a:rPr lang="pl-PL" sz="2200" dirty="0"/>
              <a:t>– dla każdego pracownika prowadzącego działalność naukową, który w okresie objętym ewaluacją był zatrudniony w podmiocie przez co najmniej 24 miesiące, </a:t>
            </a:r>
            <a:r>
              <a:rPr lang="pl-PL" sz="2200" b="1" dirty="0"/>
              <a:t>wskazał dyscyplinę w oświadczeniu, ale nie złożył oświadczenia, o zaliczeniu do N</a:t>
            </a:r>
            <a:endParaRPr lang="pl-PL" sz="2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2" y="2733675"/>
            <a:ext cx="1500618" cy="1500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29" y="2981325"/>
            <a:ext cx="1005318" cy="10053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71" y="2887158"/>
            <a:ext cx="1193652" cy="1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127375" y="340785"/>
            <a:ext cx="5354638" cy="1214967"/>
          </a:xfrm>
        </p:spPr>
        <p:txBody>
          <a:bodyPr/>
          <a:lstStyle/>
          <a:p>
            <a:r>
              <a:rPr lang="pl-PL" altLang="pl-P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Terminy ewaluacji działalności naukowej</a:t>
            </a:r>
            <a:endParaRPr lang="en-US" altLang="pl-PL" sz="28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85523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376879" y="3913465"/>
            <a:ext cx="76255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98613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09599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9496335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80175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30783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991084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2017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800305" y="4375392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8846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29422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999985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2021</a:t>
            </a:r>
          </a:p>
        </p:txBody>
      </p:sp>
      <p:cxnSp>
        <p:nvCxnSpPr>
          <p:cNvPr id="23" name="Łącznik prosty 22"/>
          <p:cNvCxnSpPr/>
          <p:nvPr/>
        </p:nvCxnSpPr>
        <p:spPr>
          <a:xfrm flipV="1">
            <a:off x="9494938" y="2593888"/>
            <a:ext cx="0" cy="72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8773486" y="2004566"/>
            <a:ext cx="14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Pierwsza ewaluacja</a:t>
            </a:r>
          </a:p>
        </p:txBody>
      </p:sp>
      <p:sp>
        <p:nvSpPr>
          <p:cNvPr id="16" name="Nawias klamrowy otwierający 15"/>
          <p:cNvSpPr/>
          <p:nvPr/>
        </p:nvSpPr>
        <p:spPr>
          <a:xfrm rot="5400000">
            <a:off x="5636049" y="-543547"/>
            <a:ext cx="721452" cy="6996323"/>
          </a:xfrm>
          <a:prstGeom prst="leftBrace">
            <a:avLst>
              <a:gd name="adj1" fmla="val 8333"/>
              <a:gd name="adj2" fmla="val 5026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140378" y="2004567"/>
            <a:ext cx="166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Okres objęty I ewaluacją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498617" y="5317063"/>
            <a:ext cx="70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Każda kolejna ewaluacja – co 4 lata</a:t>
            </a:r>
          </a:p>
        </p:txBody>
      </p:sp>
    </p:spTree>
    <p:extLst>
      <p:ext uri="{BB962C8B-B14F-4D97-AF65-F5344CB8AC3E}">
        <p14:creationId xmlns:p14="http://schemas.microsoft.com/office/powerpoint/2010/main" val="43965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80658" y="664332"/>
            <a:ext cx="608511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6 w każdej dyscyplinie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1925707"/>
            <a:ext cx="6289777" cy="370356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</a:t>
            </a:r>
            <a:r>
              <a:rPr lang="pl-PL" sz="2200" b="1" dirty="0">
                <a:solidFill>
                  <a:srgbClr val="FF0000"/>
                </a:solidFill>
              </a:rPr>
              <a:t>zmniejsza się o 6 w każdej dyscyplinie, w której w podmiocie prowadzona jest działalność naukowa</a:t>
            </a:r>
            <a:r>
              <a:rPr lang="pl-PL" sz="2200" dirty="0"/>
              <a:t> – dla każdego pracownika prowadzącego działalność naukową, który w okresie objętym ewaluacją był zatrudniony w podmiocie przez co najmniej 24 miesiące i </a:t>
            </a:r>
            <a:r>
              <a:rPr lang="pl-PL" sz="2200" b="1" dirty="0"/>
              <a:t>nie wskazał dyscypliny w oświadczeniu</a:t>
            </a:r>
            <a:endParaRPr lang="pl-PL" sz="2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15" y="2733675"/>
            <a:ext cx="1500618" cy="15006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14" y="2887158"/>
            <a:ext cx="1193652" cy="119365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035226"/>
            <a:ext cx="897516" cy="8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6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Łącznik prostoliniowy 24"/>
          <p:cNvCxnSpPr/>
          <p:nvPr/>
        </p:nvCxnSpPr>
        <p:spPr>
          <a:xfrm flipV="1">
            <a:off x="2295525" y="2107696"/>
            <a:ext cx="7549974" cy="324535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kategorii naukowych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3141663" y="4334604"/>
            <a:ext cx="933450" cy="93345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295525" y="2095501"/>
            <a:ext cx="0" cy="34004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152650" y="5353050"/>
            <a:ext cx="782955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336926" y="452712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" name="Elipsa 15"/>
          <p:cNvSpPr/>
          <p:nvPr/>
        </p:nvSpPr>
        <p:spPr>
          <a:xfrm>
            <a:off x="4179883" y="3886064"/>
            <a:ext cx="933450" cy="9334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375146" y="407858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" name="Elipsa 17"/>
          <p:cNvSpPr/>
          <p:nvPr/>
        </p:nvSpPr>
        <p:spPr>
          <a:xfrm>
            <a:off x="6946900" y="2683386"/>
            <a:ext cx="933450" cy="93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000875" y="2863644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B+</a:t>
            </a:r>
          </a:p>
        </p:txBody>
      </p:sp>
      <p:sp>
        <p:nvSpPr>
          <p:cNvPr id="20" name="Elipsa 19"/>
          <p:cNvSpPr/>
          <p:nvPr/>
        </p:nvSpPr>
        <p:spPr>
          <a:xfrm>
            <a:off x="8004170" y="2242399"/>
            <a:ext cx="933450" cy="93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058145" y="2422657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Elipsa 21"/>
          <p:cNvSpPr/>
          <p:nvPr/>
        </p:nvSpPr>
        <p:spPr>
          <a:xfrm>
            <a:off x="9048750" y="1820947"/>
            <a:ext cx="933450" cy="93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02725" y="2001205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A+</a:t>
            </a:r>
          </a:p>
        </p:txBody>
      </p:sp>
      <p:cxnSp>
        <p:nvCxnSpPr>
          <p:cNvPr id="27" name="Łącznik prostoliniowy 26"/>
          <p:cNvCxnSpPr/>
          <p:nvPr/>
        </p:nvCxnSpPr>
        <p:spPr>
          <a:xfrm>
            <a:off x="2349501" y="3763710"/>
            <a:ext cx="75787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892" name="Obraz 378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82" y="1006129"/>
            <a:ext cx="814818" cy="814818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905748" y="3451896"/>
            <a:ext cx="239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Uprawnienia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1921664" y="5880772"/>
            <a:ext cx="863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Kategoria naukowa na 4 lata (nie będzie ocen międzyokresowych)</a:t>
            </a:r>
          </a:p>
          <a:p>
            <a:pPr algn="ctr"/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76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51252" y="292629"/>
            <a:ext cx="4797425" cy="557742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0" y="2345539"/>
            <a:ext cx="7244862" cy="1547207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Dodatkowa ocena ekspercka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. 2 ekspertów w tym 1 ze znaczącego ośrodka naukowego (powołani przez Ministra na wniosek przewodniczącego KEN)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68" y="2174178"/>
            <a:ext cx="1420548" cy="142054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79230" y="3990643"/>
            <a:ext cx="9201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Warunki: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zaliczenie na podstawie algorytmu do kategorii A,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uzyskanie w I kryterium oceny nie niższej niż określony przez KEN próg procentowy najwyższej oceny w dyscyplinie – nie mniej niż 80%.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Próg procentowy zależy od </a:t>
            </a:r>
            <a:r>
              <a:rPr lang="pl-PL" sz="2000" b="1" dirty="0"/>
              <a:t>pozycji nauki polskiej w danej dyscyplinie - podstawą wskaźniki </a:t>
            </a:r>
            <a:r>
              <a:rPr lang="pl-PL" sz="2000" b="1" dirty="0" err="1"/>
              <a:t>bibliometryczne</a:t>
            </a:r>
            <a:r>
              <a:rPr lang="pl-PL" sz="2000" b="1" dirty="0"/>
              <a:t> </a:t>
            </a:r>
            <a:r>
              <a:rPr lang="pl-PL" sz="2000" dirty="0"/>
              <a:t>(wyższa pozycja = niższy próg %)</a:t>
            </a:r>
            <a:endParaRPr lang="pl-PL" altLang="pl-PL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14287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78168" y="2120146"/>
            <a:ext cx="9803424" cy="3419007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Dodatkowa ocena ekspercka uwzględnia, w zależności od specyfiki dyscypliny: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artykułów naukowych za 140 lub 200 pkt; 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</a:t>
            </a:r>
            <a:r>
              <a:rPr lang="pl-PL" sz="1400" dirty="0" err="1"/>
              <a:t>cytowań</a:t>
            </a:r>
            <a:r>
              <a:rPr lang="pl-PL" sz="1400" dirty="0"/>
              <a:t> artykułów w okresie objętym ewaluacją, w odniesieniu do poziomu europejskiego (określony na podstawie wskaźników </a:t>
            </a:r>
            <a:r>
              <a:rPr lang="pl-PL" sz="1400" dirty="0" err="1"/>
              <a:t>bibliometrycznych</a:t>
            </a:r>
            <a:r>
              <a:rPr lang="pl-PL" sz="1400" dirty="0"/>
              <a:t> w mn. bazach o największym zasięgu);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monografii naukowych za 200 pkt albo 300 pkt;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znaczenie wyników działalności naukowej dla: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a)    rozwoju gospodarczego kraju,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b)	rozwoju społecznego kraju, ochrony dziedzictwa narodowego lub 	     rozwoju kultury i sztuki;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projektów finansowanych w trybie konkursowym przez instytucje zagraniczne i organizacje międzynarodowe, ze szczególnym uwzględnieniem projektów finansowanych przez ERC</a:t>
            </a:r>
          </a:p>
        </p:txBody>
      </p:sp>
    </p:spTree>
    <p:extLst>
      <p:ext uri="{BB962C8B-B14F-4D97-AF65-F5344CB8AC3E}">
        <p14:creationId xmlns:p14="http://schemas.microsoft.com/office/powerpoint/2010/main" val="280419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39691" y="2205567"/>
            <a:ext cx="7123235" cy="32681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Prawo do wniesienia odwołania od przyznanej kategorii w terminie 30 dni od dnia doręczenia decyzji</a:t>
            </a:r>
          </a:p>
          <a:p>
            <a:pPr marL="357188" indent="-3571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357188" algn="l"/>
              </a:tabLst>
            </a:pPr>
            <a:endParaRPr lang="pl-PL" altLang="pl-PL" sz="2800" b="1" dirty="0">
              <a:latin typeface="Arial" pitchFamily="34" charset="0"/>
              <a:ea typeface="Helvetica Light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Termin opiniowania – 2 miesiące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7" y="2539675"/>
            <a:ext cx="2429736" cy="24297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80" y="2623233"/>
            <a:ext cx="743984" cy="74398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89114" y="865165"/>
            <a:ext cx="5927096" cy="641903"/>
          </a:xfrm>
        </p:spPr>
        <p:txBody>
          <a:bodyPr/>
          <a:lstStyle/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Ewaluacja </a:t>
            </a:r>
            <a:r>
              <a:rPr lang="pl-PL" sz="2000" dirty="0">
                <a:solidFill>
                  <a:schemeClr val="tx1"/>
                </a:solidFill>
              </a:rPr>
              <a:t>działalności naukowej na rzecz obronności i bezpieczeństwa państwa </a:t>
            </a:r>
            <a:endParaRPr lang="en-US" altLang="pl-PL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274885" y="1742054"/>
            <a:ext cx="8872052" cy="46352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Ewaluacja dwustopniowa na wniosek podmiotu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na zasadach ogólnych na podstawie informacji w POL-</a:t>
            </a:r>
            <a:r>
              <a:rPr lang="pl-PL" altLang="pl-PL" sz="2400" dirty="0" err="1">
                <a:latin typeface="Arial" pitchFamily="34" charset="0"/>
                <a:ea typeface="Helvetica Light"/>
              </a:rPr>
              <a:t>onie</a:t>
            </a:r>
            <a:endParaRPr lang="pl-PL" altLang="pl-PL" sz="2400" dirty="0">
              <a:latin typeface="Arial" pitchFamily="34" charset="0"/>
              <a:ea typeface="Helvetica Light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przez ekspertów w siedzibie jednostki:</a:t>
            </a:r>
          </a:p>
          <a:p>
            <a:pPr marL="614362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kryterium I: 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sz="2400" dirty="0"/>
              <a:t>recenzowane opracowania naukowe opatrzone aparatem naukowym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wynalazki uznane za tajne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Oceny z etapów są sumowane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Liczba osiągnięć w etapach uzależniona od udziału działalności na rzecz bezpieczeństwa i obronności w działalności ogółem – max. 50%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63" y="637263"/>
            <a:ext cx="942925" cy="9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7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5" y="2405593"/>
            <a:ext cx="7588250" cy="3268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Pierwsza ewaluacja działalności naukowej w roku 2021 obejmie lata 2017-2020.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Komitet Ewaluacji Jednostek Naukowych działa w obecnym składzie do końca 2019 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43125" y="2015068"/>
            <a:ext cx="7905750" cy="3551767"/>
          </a:xfrm>
        </p:spPr>
        <p:txBody>
          <a:bodyPr>
            <a:normAutofit fontScale="92500" lnSpcReduction="10000"/>
          </a:bodyPr>
          <a:lstStyle/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Ponowna ocena jednostek kategorii C – wnioski do 30 czerwca 2019 r.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Niezakończone przed dniem 01.10.2018 r. sprawy dotyczące kategoryzacji będą prowadzone przez KEJN na podstawie przepisów dotychczasowych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Kategorie przyznane w roku 2017 (lub 2018) będą obowiązywać do końca 2021 roku</a:t>
            </a:r>
          </a:p>
          <a:p>
            <a:pPr marL="450850" indent="-431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60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86968" y="1828800"/>
            <a:ext cx="8896171" cy="4245429"/>
          </a:xfrm>
        </p:spPr>
        <p:txBody>
          <a:bodyPr rtlCol="0">
            <a:noAutofit/>
          </a:bodyPr>
          <a:lstStyle/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dirty="0">
                <a:cs typeface="Arial" pitchFamily="34" charset="0"/>
              </a:rPr>
              <a:t>	</a:t>
            </a: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o dziedzinach i dyscyplinach w których pracownik prowadzi działalność naukową lub bierze udział w prowadzeniu działalności naukowej składane do 30 listopada 2018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upoważniające do zaliczenia do liczby pracowników prowadzących działalność naukową w ramach danej dyscypliny składane przez pracowników do 31 grudnia 2018 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300" dirty="0">
                <a:latin typeface="Arial" pitchFamily="34" charset="0"/>
                <a:cs typeface="Arial" pitchFamily="34" charset="0"/>
              </a:rPr>
              <a:t>Podmioty zatrudniające te osoby – obowiązek wprowadzenia danych z oświadczeń do systemu POL-on do 15 stycznia 2019 r.</a:t>
            </a:r>
            <a:endParaRPr lang="pl-PL" altLang="pl-PL" sz="23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77108" y="1971674"/>
            <a:ext cx="6857267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/>
              <a:t>W ewaluacji przeprowadzanej w 2021 r. liczbę publikacji naukowych/ osiągnięć artystycznych  uwzględnianych przy ocenie K1 w dyscyplinie </a:t>
            </a:r>
            <a:r>
              <a:rPr lang="pl-PL" sz="2400" b="1" dirty="0">
                <a:solidFill>
                  <a:srgbClr val="FF0000"/>
                </a:solidFill>
              </a:rPr>
              <a:t>zmniejsza się o 3</a:t>
            </a:r>
            <a:r>
              <a:rPr lang="pl-PL" sz="2400" dirty="0"/>
              <a:t> w przypadku każdego </a:t>
            </a:r>
            <a:r>
              <a:rPr lang="pl-PL" sz="2400" b="1" dirty="0"/>
              <a:t>pracownika, który w okresie objętym ewaluacją był </a:t>
            </a:r>
            <a:r>
              <a:rPr lang="pl-PL" sz="2400" b="1" dirty="0">
                <a:solidFill>
                  <a:srgbClr val="FF0000"/>
                </a:solidFill>
              </a:rPr>
              <a:t>zatrudniony w podmiocie przez co najmniej 36 miesięcy</a:t>
            </a:r>
            <a:r>
              <a:rPr lang="pl-PL" sz="2400" b="1" dirty="0"/>
              <a:t> i nie był autorem ani współautorem żadnego z osiągnięć naukowych/ artystycznych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87" y="1"/>
            <a:ext cx="5354638" cy="86148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PODMIOTY EWALUOWANE</a:t>
            </a:r>
            <a:endParaRPr lang="en-US" dirty="0"/>
          </a:p>
        </p:txBody>
      </p:sp>
      <p:pic>
        <p:nvPicPr>
          <p:cNvPr id="2662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96208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279009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279009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14" y="861483"/>
            <a:ext cx="1107946" cy="1107946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6223233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6223233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4051" y="1033720"/>
            <a:ext cx="930036" cy="9300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87" y="1228688"/>
            <a:ext cx="579140" cy="57914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676227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Obowiązkowa ewaluacja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582505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Ewaluacja na wniosek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379678" y="3343279"/>
            <a:ext cx="3523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uczelnia akademicka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federacja (art. 173)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instytut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instytut międzynarodowy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284753" y="3066281"/>
            <a:ext cx="347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uczelnia zawodowa, </a:t>
            </a:r>
          </a:p>
          <a:p>
            <a:pPr>
              <a:buClr>
                <a:schemeClr val="accent1"/>
              </a:buClr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instytut badawczy,</a:t>
            </a:r>
          </a:p>
          <a:p>
            <a:pPr>
              <a:buClr>
                <a:schemeClr val="accent1"/>
              </a:buClr>
            </a:pPr>
            <a:r>
              <a:rPr lang="pl-PL" altLang="pl-PL" b="1" dirty="0">
                <a:latin typeface="Arial" pitchFamily="34" charset="0"/>
                <a:cs typeface="Helvetica" pitchFamily="34" charset="0"/>
              </a:rPr>
              <a:t>- inne podmioty prowadzące głównie działalność naukową w sposób samodzielny i ciągły</a:t>
            </a:r>
            <a:endParaRPr lang="pl-PL" altLang="pl-PL" sz="1200" b="1" dirty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637218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626002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3</a:t>
            </a:r>
          </a:p>
        </p:txBody>
      </p:sp>
    </p:spTree>
    <p:extLst>
      <p:ext uri="{BB962C8B-B14F-4D97-AF65-F5344CB8AC3E}">
        <p14:creationId xmlns:p14="http://schemas.microsoft.com/office/powerpoint/2010/main" val="2330067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536952" y="330731"/>
            <a:ext cx="4797425" cy="60219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67947" y="1144896"/>
            <a:ext cx="7720013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W ewaluacji przeprowadzanej w roku 2021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autorstwo artykułu opublikowanego w latach 2017 i 2018 w czasopiśmie ujętym w wykazie czasopism ustalonym na podstawie przepisów </a:t>
            </a:r>
            <a:r>
              <a:rPr lang="pl-PL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uzfn</a:t>
            </a: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ogłoszonym komunikatem Ministra z dnia 25 stycznia 2017 r. przyznaje się liczbę punktów określoną w tym wykazie</a:t>
            </a:r>
            <a:endParaRPr lang="pl-PL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ale …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ważona liczba uwzględnianych w ewaluacji artykułów naukowych, wydanych w latach 2019 - 2020 oraz monografii naukowych, redakcji monografii oraz rozdziałów w monografiach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nie może być większa niż</a:t>
            </a: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2N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60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90852" y="99485"/>
            <a:ext cx="5622925" cy="1219199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Komisja Ewaluacji Nauki</a:t>
            </a:r>
            <a:b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Zadania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8" y="194735"/>
            <a:ext cx="154964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7336" y="1562650"/>
            <a:ext cx="8088190" cy="3833283"/>
          </a:xfrm>
        </p:spPr>
        <p:txBody>
          <a:bodyPr>
            <a:noAutofit/>
          </a:bodyPr>
          <a:lstStyle/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przeprowadzanie ewaluacji jakości działalności naukowej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ewaluacja jakości kształcenia w szkole doktorskiej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przygotowanie projektów wykazów czasopism naukowych</a:t>
            </a:r>
            <a:r>
              <a:rPr lang="pl-PL" altLang="pl-PL" sz="26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600" b="1" dirty="0">
                <a:latin typeface="Arial Unicode MS" pitchFamily="34" charset="-128"/>
                <a:ea typeface="Helvetica Light"/>
              </a:rPr>
              <a:t>i wydawnictw monografii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przedstawianie ministrowi propozycji  kategorii naukowej podmiotom poddanym ewaluacji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2" y="1555491"/>
            <a:ext cx="738618" cy="738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10" y="1044983"/>
            <a:ext cx="768690" cy="7686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78" y="1743825"/>
            <a:ext cx="714442" cy="7144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8" y="2486231"/>
            <a:ext cx="800939" cy="8009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64" y="3388008"/>
            <a:ext cx="1143439" cy="11434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36" y="4577810"/>
            <a:ext cx="1737084" cy="17370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880383" y="4641639"/>
            <a:ext cx="76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353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25952" y="516055"/>
            <a:ext cx="6981825" cy="84326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Skład Komisji Ewaluacji Nauki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510677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05" y="2518932"/>
            <a:ext cx="2281668" cy="2281668"/>
          </a:xfrm>
          <a:prstGeom prst="rect">
            <a:avLst/>
          </a:prstGeom>
        </p:spPr>
      </p:pic>
      <p:sp>
        <p:nvSpPr>
          <p:cNvPr id="4" name="Strzałka w górę 3"/>
          <p:cNvSpPr/>
          <p:nvPr/>
        </p:nvSpPr>
        <p:spPr>
          <a:xfrm rot="3446905">
            <a:off x="4722734" y="1939670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7100530">
            <a:off x="4618624" y="3995076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8" y="1359316"/>
            <a:ext cx="1105761" cy="11057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63" y="1359315"/>
            <a:ext cx="1105761" cy="11057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96" y="1357416"/>
            <a:ext cx="1105761" cy="11057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93" y="2199794"/>
            <a:ext cx="530565" cy="53056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7" y="3964454"/>
            <a:ext cx="1476375" cy="147637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260356" y="4164031"/>
            <a:ext cx="233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7 osób z doświadczeniem w zakresie polityki naukowej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219267" y="2800450"/>
            <a:ext cx="501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1600" b="1" dirty="0">
                <a:latin typeface="Arial" pitchFamily="34" charset="0"/>
              </a:rPr>
              <a:t>Po 3 przedstawicieli poszczególnych dziedzin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62059" y="2199793"/>
            <a:ext cx="116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KEN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9" y="2199793"/>
            <a:ext cx="633936" cy="63393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9" y="2167186"/>
            <a:ext cx="563173" cy="56317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9" y="2276317"/>
            <a:ext cx="557412" cy="5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8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73427" y="446618"/>
            <a:ext cx="51022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Komisja Ewaluacji Nauki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505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82956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7" y="1881718"/>
            <a:ext cx="6667499" cy="385260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500" b="1" dirty="0">
                <a:latin typeface="Arial" pitchFamily="34" charset="0"/>
                <a:cs typeface="Arial" pitchFamily="34" charset="0"/>
              </a:rPr>
              <a:t>Nowe warunki członkostwa: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aktywne uczestnictwo w realizacji badań naukowych i znaczące osiągnięcia 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nieukończony 70. rok życia do dnia rozpoczęcia kadencji Komisji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brak zatrudnienia i pełnienia służby w okresie od dnia 22 lipca 1944 r. do dnia 31 lipca 1990 r. w organach bezpieczeństwa państwa oraz nie współpracowanie z tymi organami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3122482"/>
            <a:ext cx="839060" cy="8390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4208332"/>
            <a:ext cx="839060" cy="8390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6" y="2066925"/>
            <a:ext cx="948168" cy="9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67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>
          <a:xfrm>
            <a:off x="2685636" y="2029465"/>
            <a:ext cx="6737480" cy="2911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52" y="451828"/>
            <a:ext cx="1918527" cy="8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908315" y="1072079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39"/>
          <p:cNvSpPr/>
          <p:nvPr/>
        </p:nvSpPr>
        <p:spPr>
          <a:xfrm>
            <a:off x="1908315" y="1679554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91" y="-219049"/>
            <a:ext cx="5565912" cy="105057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EWALUACJA przyznawanie kategorii</a:t>
            </a:r>
          </a:p>
        </p:txBody>
      </p:sp>
      <p:sp>
        <p:nvSpPr>
          <p:cNvPr id="5120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08315" y="1731619"/>
            <a:ext cx="8262801" cy="458028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altLang="pl-PL" sz="1600" b="1" dirty="0">
                <a:latin typeface="Helvetica" pitchFamily="34" charset="0"/>
                <a:cs typeface="Helvetica" pitchFamily="34" charset="0"/>
              </a:rPr>
              <a:t>  </a:t>
            </a:r>
            <a:endParaRPr lang="en-US" altLang="pl-PL" sz="1600" b="1" dirty="0">
              <a:solidFill>
                <a:srgbClr val="E81B2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0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274641"/>
            <a:ext cx="1941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8315" y="1072079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Przepisy dotychczasowe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jednostek naukowych)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2898100" y="3107281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3" y="1754256"/>
            <a:ext cx="845480" cy="845480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97" y="2026042"/>
            <a:ext cx="530393" cy="530393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8" y="2026042"/>
            <a:ext cx="530393" cy="530393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066079" y="2502189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</a:rPr>
              <a:t>Uczelnia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9" y="3339655"/>
            <a:ext cx="530393" cy="5303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14" y="3086209"/>
            <a:ext cx="535875" cy="535875"/>
          </a:xfrm>
          <a:prstGeom prst="rect">
            <a:avLst/>
          </a:prstGeom>
        </p:spPr>
      </p:pic>
      <p:sp>
        <p:nvSpPr>
          <p:cNvPr id="65" name="Prostokąt zaokrąglony 64"/>
          <p:cNvSpPr/>
          <p:nvPr/>
        </p:nvSpPr>
        <p:spPr>
          <a:xfrm>
            <a:off x="2898100" y="4115301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2898101" y="5128056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7" y="4316378"/>
            <a:ext cx="530393" cy="5303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589262"/>
            <a:ext cx="462977" cy="4629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3" y="4637696"/>
            <a:ext cx="449367" cy="449367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9" y="4102336"/>
            <a:ext cx="535875" cy="535875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1" y="5641748"/>
            <a:ext cx="449367" cy="44936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5157342"/>
            <a:ext cx="462977" cy="462977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6" y="5302214"/>
            <a:ext cx="530393" cy="53039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22770" y="3386448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2925521" y="4371935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2925521" y="5370457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4462808" y="311821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4462937" y="359055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4496177" y="4141506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4589125" y="4607772"/>
            <a:ext cx="5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4589125" y="5158654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81" name="pole tekstowe 80"/>
          <p:cNvSpPr txBox="1"/>
          <p:nvPr/>
        </p:nvSpPr>
        <p:spPr>
          <a:xfrm>
            <a:off x="4592203" y="561301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1" y="2870973"/>
            <a:ext cx="321497" cy="321497"/>
          </a:xfrm>
          <a:prstGeom prst="rect">
            <a:avLst/>
          </a:prstGeom>
        </p:spPr>
      </p:pic>
      <p:cxnSp>
        <p:nvCxnSpPr>
          <p:cNvPr id="22" name="Łącznik prosty 21"/>
          <p:cNvCxnSpPr/>
          <p:nvPr/>
        </p:nvCxnSpPr>
        <p:spPr>
          <a:xfrm>
            <a:off x="2645963" y="2277586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H="1">
            <a:off x="2645963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60" idx="1"/>
          </p:cNvCxnSpPr>
          <p:nvPr/>
        </p:nvCxnSpPr>
        <p:spPr>
          <a:xfrm>
            <a:off x="2645963" y="3593503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>
            <a:off x="2645963" y="4614175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2645963" y="5577936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Prostokąt zaokrąglony 84"/>
          <p:cNvSpPr/>
          <p:nvPr/>
        </p:nvSpPr>
        <p:spPr>
          <a:xfrm>
            <a:off x="6226402" y="1063664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zaokrąglony 85"/>
          <p:cNvSpPr/>
          <p:nvPr/>
        </p:nvSpPr>
        <p:spPr>
          <a:xfrm>
            <a:off x="6226402" y="1671139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ole tekstowe 86"/>
          <p:cNvSpPr txBox="1"/>
          <p:nvPr/>
        </p:nvSpPr>
        <p:spPr>
          <a:xfrm>
            <a:off x="6226402" y="1063664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Nowe przepisy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dyscyplin naukowych)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7216187" y="3098866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10" y="1745841"/>
            <a:ext cx="845480" cy="845480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84" y="2017627"/>
            <a:ext cx="530393" cy="530393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25" y="2017627"/>
            <a:ext cx="530393" cy="530393"/>
          </a:xfrm>
          <a:prstGeom prst="rect">
            <a:avLst/>
          </a:prstGeom>
        </p:spPr>
      </p:pic>
      <p:sp>
        <p:nvSpPr>
          <p:cNvPr id="92" name="pole tekstowe 91"/>
          <p:cNvSpPr txBox="1"/>
          <p:nvPr/>
        </p:nvSpPr>
        <p:spPr>
          <a:xfrm>
            <a:off x="6384166" y="2493774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</a:rPr>
              <a:t>Uczelnia</a:t>
            </a:r>
          </a:p>
        </p:txBody>
      </p:sp>
      <p:pic>
        <p:nvPicPr>
          <p:cNvPr id="94" name="Obraz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41" y="3334173"/>
            <a:ext cx="535875" cy="535875"/>
          </a:xfrm>
          <a:prstGeom prst="rect">
            <a:avLst/>
          </a:prstGeom>
        </p:spPr>
      </p:pic>
      <p:sp>
        <p:nvSpPr>
          <p:cNvPr id="95" name="Prostokąt zaokrąglony 94"/>
          <p:cNvSpPr/>
          <p:nvPr/>
        </p:nvSpPr>
        <p:spPr>
          <a:xfrm>
            <a:off x="7216187" y="4106886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zaokrąglony 95"/>
          <p:cNvSpPr/>
          <p:nvPr/>
        </p:nvSpPr>
        <p:spPr>
          <a:xfrm>
            <a:off x="7216188" y="5119641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Obraz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5374340"/>
            <a:ext cx="449367" cy="449367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4357189"/>
            <a:ext cx="462977" cy="462977"/>
          </a:xfrm>
          <a:prstGeom prst="rect">
            <a:avLst/>
          </a:prstGeom>
        </p:spPr>
      </p:pic>
      <p:sp>
        <p:nvSpPr>
          <p:cNvPr id="104" name="pole tekstowe 103"/>
          <p:cNvSpPr txBox="1"/>
          <p:nvPr/>
        </p:nvSpPr>
        <p:spPr>
          <a:xfrm>
            <a:off x="7240857" y="3378033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7243608" y="4363520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7322084" y="5338689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780895" y="339125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34</a:t>
            </a:r>
          </a:p>
        </p:txBody>
      </p:sp>
      <p:sp>
        <p:nvSpPr>
          <p:cNvPr id="109" name="pole tekstowe 108"/>
          <p:cNvSpPr txBox="1"/>
          <p:nvPr/>
        </p:nvSpPr>
        <p:spPr>
          <a:xfrm>
            <a:off x="8781024" y="436626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8898727" y="536510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13" name="Obraz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8" y="2862558"/>
            <a:ext cx="321497" cy="321497"/>
          </a:xfrm>
          <a:prstGeom prst="rect">
            <a:avLst/>
          </a:prstGeom>
        </p:spPr>
      </p:pic>
      <p:cxnSp>
        <p:nvCxnSpPr>
          <p:cNvPr id="114" name="Łącznik prosty 113"/>
          <p:cNvCxnSpPr/>
          <p:nvPr/>
        </p:nvCxnSpPr>
        <p:spPr>
          <a:xfrm>
            <a:off x="9638403" y="2271051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H="1">
            <a:off x="9235675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Łącznik prosty ze strzałką 117"/>
          <p:cNvCxnSpPr/>
          <p:nvPr/>
        </p:nvCxnSpPr>
        <p:spPr>
          <a:xfrm flipH="1">
            <a:off x="9381880" y="5571401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/>
          <p:nvPr/>
        </p:nvCxnSpPr>
        <p:spPr>
          <a:xfrm flipH="1">
            <a:off x="9381880" y="4594588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/>
          <p:nvPr/>
        </p:nvCxnSpPr>
        <p:spPr>
          <a:xfrm flipH="1">
            <a:off x="9381881" y="3579875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0" name="Łącznik prosty ze strzałką 51199"/>
          <p:cNvCxnSpPr>
            <a:stCxn id="76" idx="3"/>
            <a:endCxn id="88" idx="1"/>
          </p:cNvCxnSpPr>
          <p:nvPr/>
        </p:nvCxnSpPr>
        <p:spPr>
          <a:xfrm>
            <a:off x="5100678" y="3349044"/>
            <a:ext cx="2115508" cy="236045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>
            <a:endCxn id="88" idx="1"/>
          </p:cNvCxnSpPr>
          <p:nvPr/>
        </p:nvCxnSpPr>
        <p:spPr>
          <a:xfrm flipV="1">
            <a:off x="5134096" y="3585088"/>
            <a:ext cx="2082091" cy="828524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>
            <a:endCxn id="95" idx="1"/>
          </p:cNvCxnSpPr>
          <p:nvPr/>
        </p:nvCxnSpPr>
        <p:spPr>
          <a:xfrm>
            <a:off x="5109923" y="3801684"/>
            <a:ext cx="2106265" cy="7914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>
            <a:endCxn id="95" idx="1"/>
          </p:cNvCxnSpPr>
          <p:nvPr/>
        </p:nvCxnSpPr>
        <p:spPr>
          <a:xfrm flipV="1">
            <a:off x="5134095" y="4593109"/>
            <a:ext cx="2082092" cy="79637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ze strzałką 164"/>
          <p:cNvCxnSpPr>
            <a:endCxn id="96" idx="1"/>
          </p:cNvCxnSpPr>
          <p:nvPr/>
        </p:nvCxnSpPr>
        <p:spPr>
          <a:xfrm flipV="1">
            <a:off x="5099377" y="5605863"/>
            <a:ext cx="2116811" cy="19449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ze strzałką 166"/>
          <p:cNvCxnSpPr>
            <a:endCxn id="96" idx="1"/>
          </p:cNvCxnSpPr>
          <p:nvPr/>
        </p:nvCxnSpPr>
        <p:spPr>
          <a:xfrm>
            <a:off x="5106127" y="4799987"/>
            <a:ext cx="2110060" cy="8058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jabłka i grusz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35" y="764327"/>
            <a:ext cx="6408998" cy="53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</a:t>
            </a: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ymogi formalne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310055" y="2133601"/>
            <a:ext cx="5662246" cy="2561491"/>
          </a:xfrm>
        </p:spPr>
        <p:txBody>
          <a:bodyPr>
            <a:normAutofit/>
          </a:bodyPr>
          <a:lstStyle/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Zatrudnienie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najmniej 12 pracowników </a:t>
            </a:r>
            <a:r>
              <a:rPr lang="pl-PL" altLang="pl-PL" sz="20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prowadzących działalność naukową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danej dyscyplinie, </a:t>
            </a: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przeliczeniu na pełny wymiar czasu pracy związanej z prowadzeniem działalności naukowej w tej dyscyplinie;</a:t>
            </a:r>
          </a:p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Brane pod uwagę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osiągnięcia wszystkich pracowników prowadzących działalność naukową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05158"/>
            <a:ext cx="952633" cy="9526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602071" y="2288320"/>
            <a:ext cx="7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 Black" panose="020B0A04020102020204" pitchFamily="34" charset="0"/>
              </a:rPr>
              <a:t>Min.12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4" y="2343547"/>
            <a:ext cx="535875" cy="535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84334"/>
            <a:ext cx="952633" cy="952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3" y="3584334"/>
            <a:ext cx="927773" cy="9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420672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Pracownik prowadzący działalność naukową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02323" y="1848153"/>
            <a:ext cx="10093569" cy="3924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nauczyciel akademicki  zatrudniony w grupie pracowników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badawczych lub badawczo-dydaktycznych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 pracownik zatrudniony na stanowisku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pracownika naukowego 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instytucie naukowym PAN, lub w instytucie badawczym;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pracownik zatrudniony w podmiocie, o którym mowa w art. 7 ust. 1 pkt 8 (prowadzący głównie działalność naukową w sposób samodzielny i ciągły), posiadającym siedzibę na terytorium RP, na stanowisku naukowym, badawczym lub innym, jeżeli do obowiązków pracownika należy prowadzenie działalności naukowej;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pracownik zatrudniony na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stanowisku innym niż powyższe jeżeli faktycznie prowadzi działalność naukową oraz złoży oświadczenia o reprezentowanych dyscyplinach i o zaliczeniu do liczby N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l-PL" alt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28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BE4CAA594A489E9E8F5A8C0993EB" ma:contentTypeVersion="1" ma:contentTypeDescription="Utwórz nowy dokument." ma:contentTypeScope="" ma:versionID="d758ae7f096e4e0d42cb11428388908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A620FE-9136-4828-AF12-8A3C47BAD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6F51C-6625-402B-B3A5-C1D6C67D7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70D03-E175-43B6-9754-90A95198DFD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13142</TotalTime>
  <Words>2974</Words>
  <Application>Microsoft Office PowerPoint</Application>
  <PresentationFormat>Panoramiczny</PresentationFormat>
  <Paragraphs>381</Paragraphs>
  <Slides>54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63" baseType="lpstr">
      <vt:lpstr>Arial</vt:lpstr>
      <vt:lpstr>Arial Black</vt:lpstr>
      <vt:lpstr>Arial Unicode MS</vt:lpstr>
      <vt:lpstr>Calibri</vt:lpstr>
      <vt:lpstr>Cambria Math</vt:lpstr>
      <vt:lpstr>Helvetica</vt:lpstr>
      <vt:lpstr>Helvetica Light</vt:lpstr>
      <vt:lpstr>Wingdings</vt:lpstr>
      <vt:lpstr>Motyw pakietu Office</vt:lpstr>
      <vt:lpstr>Prezentacja programu PowerPoint</vt:lpstr>
      <vt:lpstr>PODSTAWOWE REGULACJE PRAWNE DOTYCZĄCE EWALUACJI</vt:lpstr>
      <vt:lpstr>Klarowność vs sprawiedliwość ewaluacji</vt:lpstr>
      <vt:lpstr>Terminy ewaluacji działalności naukowej</vt:lpstr>
      <vt:lpstr>PODMIOTY EWALUOWANE</vt:lpstr>
      <vt:lpstr>EWALUACJA przyznawanie kategorii</vt:lpstr>
      <vt:lpstr>Prezentacja programu PowerPoint</vt:lpstr>
      <vt:lpstr>EWALUACJA  wymogi formalne</vt:lpstr>
      <vt:lpstr>Pracownik prowadzący działalność naukową</vt:lpstr>
      <vt:lpstr>EWALUACJA  problem pracowników poniżej 12</vt:lpstr>
      <vt:lpstr>EWALUACJA  - waga kryteriów</vt:lpstr>
      <vt:lpstr>KRYTERIUM I</vt:lpstr>
      <vt:lpstr>„Gwiazdy publikacyjne” vs N0</vt:lpstr>
      <vt:lpstr>Wykaz czasopism  i wykaz wydawnictw</vt:lpstr>
      <vt:lpstr>Liczba zakładanych czasopism rocznie</vt:lpstr>
      <vt:lpstr>Program „Wsparcie dla czasopism naukowych” </vt:lpstr>
      <vt:lpstr>Wykaz czasopism i wykaz wydawców</vt:lpstr>
      <vt:lpstr>EWALUACJA  ocena publikacji</vt:lpstr>
      <vt:lpstr>EWALUACJA  ocena publikacji</vt:lpstr>
      <vt:lpstr>EWALUACJA  ocena publikacji</vt:lpstr>
      <vt:lpstr>EWALUACJA  ocena publikacji</vt:lpstr>
      <vt:lpstr>Publikacje wieloautorskie</vt:lpstr>
      <vt:lpstr>Publikacje wieloautorskie</vt:lpstr>
      <vt:lpstr>EWALUACJA patenty</vt:lpstr>
      <vt:lpstr>EWALUACJA patenty i prawa ochronne</vt:lpstr>
      <vt:lpstr>KRYTERIUM II</vt:lpstr>
      <vt:lpstr>KRYTERIUM II - projekty</vt:lpstr>
      <vt:lpstr>KRYTERIUM II – projekty – modyfikacje punktacji</vt:lpstr>
      <vt:lpstr>KRYTERIUM II – projekty – modyfikacje punktacji</vt:lpstr>
      <vt:lpstr>KRYTERIUM II –  komercjalizacja i inne prace naukowe</vt:lpstr>
      <vt:lpstr>KRYTERIUM II - konsorcja</vt:lpstr>
      <vt:lpstr>KRYTERIUM III liczba uwzględnianych opisów wpływu</vt:lpstr>
      <vt:lpstr>KRYTERIUM III zasięg i znacznie wpływu</vt:lpstr>
      <vt:lpstr>KRYTERIUM III – modyfikator interdyscyplinarności</vt:lpstr>
      <vt:lpstr>EWALUACJA  - normalizacja wyników</vt:lpstr>
      <vt:lpstr>3 Oświadczenia</vt:lpstr>
      <vt:lpstr>Oświadczenia – sankcje MINUS 3</vt:lpstr>
      <vt:lpstr>Oświadczenia – sankcje MINUS 3 - wyłączenie</vt:lpstr>
      <vt:lpstr>Oświadczenia – sankcje MINUS 6</vt:lpstr>
      <vt:lpstr>Oświadczenia – sankcje MINUS 6 w każdej dyscyplinie</vt:lpstr>
      <vt:lpstr>5 kategorii naukowych</vt:lpstr>
      <vt:lpstr>Kategoria naukowa A+</vt:lpstr>
      <vt:lpstr>Kategoria naukowa A+</vt:lpstr>
      <vt:lpstr>Kategoria naukowa</vt:lpstr>
      <vt:lpstr>Ewaluacja działalności naukowej na rzecz obronności i bezpieczeństwa państwa </vt:lpstr>
      <vt:lpstr>OKRES PRZEJŚCIOWY</vt:lpstr>
      <vt:lpstr>OKRES PRZEJŚCIOWY</vt:lpstr>
      <vt:lpstr>OKRES PRZEJŚCIOWY</vt:lpstr>
      <vt:lpstr>OKRES PRZEJŚCIOWY</vt:lpstr>
      <vt:lpstr>OKRES PRZEJŚCIOWY</vt:lpstr>
      <vt:lpstr>Komisja Ewaluacji Nauki Zadania </vt:lpstr>
      <vt:lpstr>Skład Komisji Ewaluacji Nauki</vt:lpstr>
      <vt:lpstr>Komisja Ewaluacji Nauki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Justyna Kapturkiewicz</cp:lastModifiedBy>
  <cp:revision>357</cp:revision>
  <cp:lastPrinted>2018-11-14T09:51:03Z</cp:lastPrinted>
  <dcterms:created xsi:type="dcterms:W3CDTF">2017-09-04T07:10:50Z</dcterms:created>
  <dcterms:modified xsi:type="dcterms:W3CDTF">2021-05-06T11:36:12Z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0x010100200BBE4CAA594A489E9E8F5A8C0993EB</vt:lpwstr>
  </property>
</Properties>
</file>